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7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>
        <p:scale>
          <a:sx n="70" d="100"/>
          <a:sy n="70" d="100"/>
        </p:scale>
        <p:origin x="72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624D-BD42-8C90-75AF-E5D31E79C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146CC-0DF4-F708-A022-0BA152D5B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7D468-9831-270E-5BDD-DB7C7748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81F-4720-48B1-A75E-FDA0D9DC299E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83CD1-A195-6CAE-6EB7-32F7B5840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56F67-1B41-163C-D16A-7039DFB3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DD56-42C7-4CAA-A35A-9EA77AB82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14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8986-0C86-86C8-1BB7-327C3A4E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F0829-1C4D-4060-9434-2A73C4C21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D629B-AFBE-3463-155E-593F5EA9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81F-4720-48B1-A75E-FDA0D9DC299E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D7EB5-0203-2E48-2A76-E1D01AA3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8D055-D2BC-498D-84A1-D1A6B898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DD56-42C7-4CAA-A35A-9EA77AB82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7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2FDF84-3217-FF9B-0C0B-6951563A0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D1894-85FC-A56F-0077-64EFF678B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4C216-1E5A-EAA1-1BBE-E982000A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81F-4720-48B1-A75E-FDA0D9DC299E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B9098-84E4-8CE3-8BCF-49E7718E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E54A9-4850-C370-414E-4FB4C04A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DD56-42C7-4CAA-A35A-9EA77AB82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03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5EDC-27C4-DFA2-F569-43A787BB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73F99-3806-1C93-6429-A68A63A55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4E44-F484-4546-69EC-217ABF48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81F-4720-48B1-A75E-FDA0D9DC299E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C3096-E557-B92F-C143-6BFCBBF3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6F2E-B383-973E-DC5D-F77815A0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DD56-42C7-4CAA-A35A-9EA77AB82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52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B180-B75F-8355-E6EE-0A13DEB3E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D03F3-48FE-9942-DE1A-CBD897603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44646-B5E3-7631-6366-DB007813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81F-4720-48B1-A75E-FDA0D9DC299E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DDDD4-D1CF-74D7-313F-30340D106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1F75E-7A55-0DE0-4AFB-679CCD08B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DD56-42C7-4CAA-A35A-9EA77AB82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4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9C9D4-6C75-8431-0DB7-EB9A8D5F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BB0E4-2DC0-6450-3567-A7D0DA4AB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83EA3-B33C-753D-500C-6B78B25CD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EF3A1-40C4-A132-702B-3557DA39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81F-4720-48B1-A75E-FDA0D9DC299E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18C3C-1535-9792-8806-9B34EB67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E776A-4172-DFB1-196A-AA1950FB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DD56-42C7-4CAA-A35A-9EA77AB82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5662-A232-34C9-71C2-CB274BBE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B39A5-DF32-BD69-7869-1022B8EF3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F95A0-D0F9-B2FB-0572-1344B6BA4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28D227-915F-B480-6C4F-F141315A8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69D7FA-BC5E-C6C5-42E6-8166F0FFA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D292E8-AF3B-19A1-A4A6-887D5A2A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81F-4720-48B1-A75E-FDA0D9DC299E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BFE041-7AC4-6673-6B0E-941C6A1D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D7BDCA-F553-5D43-3E4D-CA8D2C1A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DD56-42C7-4CAA-A35A-9EA77AB82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3DCDE-0CFD-6E4F-FA0C-88FF91BE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6CF729-481C-E35E-4AB0-CBBEFAD2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81F-4720-48B1-A75E-FDA0D9DC299E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D34F5-5EF2-9C59-B3AA-87896D87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E17A3-A58D-3784-C8E5-8353A083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DD56-42C7-4CAA-A35A-9EA77AB82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1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AF75FE-F862-B12D-7DF1-DF4EB65D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81F-4720-48B1-A75E-FDA0D9DC299E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A45601-27B8-AEB6-DA07-A569961E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791EF-3532-DA61-AF56-F7285667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DD56-42C7-4CAA-A35A-9EA77AB82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3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85CF8-16C5-822E-3D06-F1FDEE01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E325B-4C45-9405-BCD9-DDC6F0CBC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3C94-36E8-FACF-F3A2-5B0052AC1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2E37C-8DE7-1D80-D761-9E8A5393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81F-4720-48B1-A75E-FDA0D9DC299E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B12C2-07C9-A244-3793-D853E434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79A7E-0B8D-E6F1-9734-40CA1448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DD56-42C7-4CAA-A35A-9EA77AB82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5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E3EF-1EB6-F699-76C7-F996CE76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B80A38-FBCB-5014-CD59-44436084E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FBCF4-8DAB-1FDE-C03F-7202702B3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0986A-C2B2-A8F4-55E5-DD0DB44C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81F-4720-48B1-A75E-FDA0D9DC299E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79AEC-B462-E8E5-3AF4-DA342822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9E030-446B-68B7-3863-9E8889D3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DD56-42C7-4CAA-A35A-9EA77AB82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4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BC1FC-08F1-503C-3635-042E31B6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F8CA3-ECE0-8A4A-CCFB-0081C0C6E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C8AF8-5FF5-BC11-F6B8-E3C1DAA55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B81F-4720-48B1-A75E-FDA0D9DC299E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B68E4-003D-8002-BB00-876DC1F8B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5A2F8-9166-CD05-AFAF-A1A4FC475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DD56-42C7-4CAA-A35A-9EA77AB82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3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last.ncbi.nlm.nih.gov/Blast.cg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eimanlab.com/cut2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mer3plus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eb.expasy.org/translate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F8BAA9-CD6C-DE41-0FD3-7211FCBED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C9A1A2-151C-D9D0-5E98-CA7D47F60196}"/>
              </a:ext>
            </a:extLst>
          </p:cNvPr>
          <p:cNvSpPr txBox="1"/>
          <p:nvPr/>
        </p:nvSpPr>
        <p:spPr>
          <a:xfrm>
            <a:off x="257175" y="847725"/>
            <a:ext cx="37273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92D050"/>
                </a:solidFill>
              </a:rPr>
              <a:t>DNA AND </a:t>
            </a:r>
          </a:p>
          <a:p>
            <a:r>
              <a:rPr lang="en-GB" sz="6000" b="1" dirty="0">
                <a:solidFill>
                  <a:srgbClr val="92D050"/>
                </a:solidFill>
              </a:rPr>
              <a:t>GENOMICS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5D201-23D2-DDA0-A731-04CF73C94636}"/>
              </a:ext>
            </a:extLst>
          </p:cNvPr>
          <p:cNvSpPr txBox="1"/>
          <p:nvPr/>
        </p:nvSpPr>
        <p:spPr>
          <a:xfrm>
            <a:off x="161211" y="5552033"/>
            <a:ext cx="57103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</a:rPr>
              <a:t>ALENA PANCE</a:t>
            </a:r>
          </a:p>
          <a:p>
            <a:r>
              <a:rPr lang="en-GB" sz="3200" b="1" dirty="0">
                <a:solidFill>
                  <a:srgbClr val="92D050"/>
                </a:solidFill>
              </a:rPr>
              <a:t>UNIVERSITY OF HERTFORDSHIRE</a:t>
            </a:r>
          </a:p>
        </p:txBody>
      </p:sp>
    </p:spTree>
    <p:extLst>
      <p:ext uri="{BB962C8B-B14F-4D97-AF65-F5344CB8AC3E}">
        <p14:creationId xmlns:p14="http://schemas.microsoft.com/office/powerpoint/2010/main" val="16167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36D12C-A519-E27A-D081-7B48095B48FE}"/>
              </a:ext>
            </a:extLst>
          </p:cNvPr>
          <p:cNvSpPr txBox="1"/>
          <p:nvPr/>
        </p:nvSpPr>
        <p:spPr>
          <a:xfrm>
            <a:off x="981075" y="771525"/>
            <a:ext cx="122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ACTIVITY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417CA-C1B8-1A23-DE5F-8AC74D0F315D}"/>
              </a:ext>
            </a:extLst>
          </p:cNvPr>
          <p:cNvSpPr txBox="1"/>
          <p:nvPr/>
        </p:nvSpPr>
        <p:spPr>
          <a:xfrm>
            <a:off x="641074" y="1297471"/>
            <a:ext cx="110522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supervisor asks you to organise the -80C freezer, where you have several boxes of samples, including bacteria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samples with various plasmids containing sequences you were working with. While going through one of the boxes,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overdo the ethanol spraying and some of the labelling on the tubes gets rubbed off. Unsure whether they are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or even precious, you don’t dare throwing them away. </a:t>
            </a:r>
          </a:p>
          <a:p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A5A701-5E42-2438-1D46-58B78D8C019D}"/>
              </a:ext>
            </a:extLst>
          </p:cNvPr>
          <p:cNvGrpSpPr/>
          <p:nvPr/>
        </p:nvGrpSpPr>
        <p:grpSpPr>
          <a:xfrm>
            <a:off x="641074" y="2744209"/>
            <a:ext cx="4063600" cy="1905794"/>
            <a:chOff x="641074" y="2744209"/>
            <a:chExt cx="4063600" cy="19057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8EE177-5530-913F-DF34-CA193B3D3B85}"/>
                </a:ext>
              </a:extLst>
            </p:cNvPr>
            <p:cNvSpPr txBox="1"/>
            <p:nvPr/>
          </p:nvSpPr>
          <p:spPr>
            <a:xfrm>
              <a:off x="641074" y="2791562"/>
              <a:ext cx="2036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 what do you do?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95FCCD-33BB-6694-8020-C69F7A7C4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59"/>
            <a:stretch/>
          </p:blipFill>
          <p:spPr>
            <a:xfrm rot="19435792">
              <a:off x="2860734" y="2744209"/>
              <a:ext cx="1843940" cy="190579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15970C7-A66A-9408-0D91-15FD8B668A33}"/>
              </a:ext>
            </a:extLst>
          </p:cNvPr>
          <p:cNvSpPr txBox="1"/>
          <p:nvPr/>
        </p:nvSpPr>
        <p:spPr>
          <a:xfrm>
            <a:off x="5524500" y="2976228"/>
            <a:ext cx="6374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you are a lazy student, you decide to opt for the easiest option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requiring the least work. You grow the bacteria, extract the DNA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send it for sequencing.</a:t>
            </a:r>
          </a:p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ADD32D-26CC-92BE-3ABB-1BEA8B4AA924}"/>
              </a:ext>
            </a:extLst>
          </p:cNvPr>
          <p:cNvGrpSpPr/>
          <p:nvPr/>
        </p:nvGrpSpPr>
        <p:grpSpPr>
          <a:xfrm>
            <a:off x="6167202" y="4271807"/>
            <a:ext cx="5326103" cy="2071702"/>
            <a:chOff x="6167202" y="4271807"/>
            <a:chExt cx="5326103" cy="20717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3E4FBD-1FB8-A2BC-1E46-74C52FC66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202" y="4271807"/>
              <a:ext cx="1279525" cy="2071702"/>
            </a:xfrm>
            <a:prstGeom prst="rect">
              <a:avLst/>
            </a:prstGeom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C6431E91-F998-7849-464B-AF3A841EC95E}"/>
                </a:ext>
              </a:extLst>
            </p:cNvPr>
            <p:cNvSpPr/>
            <p:nvPr/>
          </p:nvSpPr>
          <p:spPr>
            <a:xfrm>
              <a:off x="7629525" y="4924425"/>
              <a:ext cx="1228725" cy="5429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4B78C0-FA49-0918-A00A-1B791176B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180" y="4377986"/>
              <a:ext cx="2524125" cy="168275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18E8956-6BEF-4C00-3F6A-0347096628D3}"/>
              </a:ext>
            </a:extLst>
          </p:cNvPr>
          <p:cNvSpPr txBox="1"/>
          <p:nvPr/>
        </p:nvSpPr>
        <p:spPr>
          <a:xfrm>
            <a:off x="1960346" y="5876070"/>
            <a:ext cx="182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this work?</a:t>
            </a:r>
          </a:p>
        </p:txBody>
      </p:sp>
    </p:spTree>
    <p:extLst>
      <p:ext uri="{BB962C8B-B14F-4D97-AF65-F5344CB8AC3E}">
        <p14:creationId xmlns:p14="http://schemas.microsoft.com/office/powerpoint/2010/main" val="50924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F5EBE5-4C16-5ABE-8C9E-926816201C58}"/>
              </a:ext>
            </a:extLst>
          </p:cNvPr>
          <p:cNvSpPr txBox="1"/>
          <p:nvPr/>
        </p:nvSpPr>
        <p:spPr>
          <a:xfrm>
            <a:off x="762000" y="714375"/>
            <a:ext cx="331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SEQUENCING RESULTS ARE BACK: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44598-4983-1AB2-C537-995F77E2A3E3}"/>
              </a:ext>
            </a:extLst>
          </p:cNvPr>
          <p:cNvSpPr txBox="1"/>
          <p:nvPr/>
        </p:nvSpPr>
        <p:spPr>
          <a:xfrm>
            <a:off x="1524000" y="5581650"/>
            <a:ext cx="1932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can you tell?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62656-857A-6645-312B-CA8BBD2E21B2}"/>
              </a:ext>
            </a:extLst>
          </p:cNvPr>
          <p:cNvSpPr txBox="1"/>
          <p:nvPr/>
        </p:nvSpPr>
        <p:spPr>
          <a:xfrm>
            <a:off x="5705475" y="5443728"/>
            <a:ext cx="3832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Let’s find out:</a:t>
            </a:r>
          </a:p>
          <a:p>
            <a:r>
              <a:rPr lang="en-GB" dirty="0">
                <a:hlinkClick r:id="rId2"/>
              </a:rPr>
              <a:t>https://blast.ncbi.nlm.nih.gov/Blast.cgi</a:t>
            </a:r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784962-6D66-A461-6793-CEE8515093A7}"/>
              </a:ext>
            </a:extLst>
          </p:cNvPr>
          <p:cNvSpPr txBox="1"/>
          <p:nvPr/>
        </p:nvSpPr>
        <p:spPr>
          <a:xfrm>
            <a:off x="1525737" y="1319657"/>
            <a:ext cx="6096000" cy="3525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GAGATACCTACAGCGTGAGCTATGAGAAAGCGCCACGCTTCCCGAAGGGAGAAAGGCGGACAGGTATCCG</a:t>
            </a:r>
          </a:p>
          <a:p>
            <a:pPr>
              <a:lnSpc>
                <a:spcPct val="107000"/>
              </a:lnSpc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GTAAGCGGCAGGGTCGGAACAGGAGAGCGCACGAGGGAGCTTCCAGGGGGAAACGCCTGGTATCTTTATA</a:t>
            </a:r>
          </a:p>
          <a:p>
            <a:pPr>
              <a:lnSpc>
                <a:spcPct val="107000"/>
              </a:lnSpc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CCTGTCGGGTTTCGCCACCTCTGACTTGAGCGTCGATTTTTGTGATGCTCGTCAGGGGGGCGGAGCCTATGGAAAAACGCCAGCAACGCGGCCTTTTTACGGTTCCTGGCCTTTTGCTGGCCTTTTGCTCACATGTTCTTTCCTGCGTTATCCCCTGATTCTGTGGATAACCGTATTACCGCCTTTGAGTGAGCTGATACCGCTCGCCGCAGCCGAACGACCGAGCGCAGCGAGTCAGTGAGCGAGGAAGCGGAAGAGCGCCCAATACGCAAACCGCCTCTCCCCGCGCGTTGGCCGATTCATTAATGCAGCTGGCACGACAGGTTTCCCGACTGGAAAGCGGGCAGTGAGCGCAACGCAATTAATGTGAGTTAGCTCACTCATTAGGCACCCCAGGCTTTACACTTTATGCTTCCGGCTCGTATGTTGTGTGGAATTGTGAGCGGATAACAATTTCACACAGGAAACAGCTATGACCATGATTACGCCAAGCTTGCATGCCTGCAGGTCGACTCTAGAGGATCCATGATGGAACAAGTCTGCGACGTTTTCGATATTTATGCCATATGTGCATGTTGTAAGGTTGAAAGCAAAAATGAGGGGAAAAAAAATGAGGTTTTTAATAACTACACATTTAGAGGTCTAGGAAATAAAGGAGTATTACCATGGAAATGTAATTCCCTAGATATGAAATATTTTTGTGCAGTTACAACATATGTGAATGAATCAAAATATGAAAAATTGAAATATAAGAGATGTAAATATTTAAACAAAGAAACTGTGGATAATGTAAATGATATGCCTAATTCTAAAAAATTACAAAATGTTGTAGTTATGGGAAGAACAAGCTGGGAAAGCATTCCAAAAAAATTTAAACCTTTAAGCAATAGGGATCCCCGGGTACCGAGCTCGAATTCACTGGCCGTCGTTTTACAACGTCGTGACTGGGAAAACCCTGGCGTTACCCAACTTAATCGCCTTGCAGCACATCCCCCTTTCGCCAGCTGGCGTAATAGCGAAGAGGCCCGCACCGATCGCCCTTCCCAACAGTTGCGCAGCCTGAATGGCGAATGGCGCCTGATGCGGTATTTTCTCCTTACGCATCTGTGCGGTATTTCACACCGCATATGGTGCACTCTCAGTACAATCTGCTCTGATGCCGCATAGTTAAGCCAGCCCCGACACCCGCCAACACCCGCTGACGCGCCC</a:t>
            </a:r>
          </a:p>
        </p:txBody>
      </p:sp>
    </p:spTree>
    <p:extLst>
      <p:ext uri="{BB962C8B-B14F-4D97-AF65-F5344CB8AC3E}">
        <p14:creationId xmlns:p14="http://schemas.microsoft.com/office/powerpoint/2010/main" val="6970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30203C-5D43-4524-A763-88466A9CA9B3}"/>
              </a:ext>
            </a:extLst>
          </p:cNvPr>
          <p:cNvSpPr txBox="1"/>
          <p:nvPr/>
        </p:nvSpPr>
        <p:spPr>
          <a:xfrm>
            <a:off x="781050" y="971550"/>
            <a:ext cx="277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helpful was that then?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9AC26-71B8-75A0-2921-C8D8997922E3}"/>
              </a:ext>
            </a:extLst>
          </p:cNvPr>
          <p:cNvSpPr txBox="1"/>
          <p:nvPr/>
        </p:nvSpPr>
        <p:spPr>
          <a:xfrm>
            <a:off x="1647825" y="1733550"/>
            <a:ext cx="7355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 well, laziness doesn’t pay off… but you don’t give up.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you find out what part of the sequence corresponds to your insert?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10E92-E756-DBDE-BDFB-0BBA668B6F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2"/>
          <a:stretch/>
        </p:blipFill>
        <p:spPr>
          <a:xfrm>
            <a:off x="1819275" y="2543175"/>
            <a:ext cx="5824321" cy="4171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37A99-71D5-CE21-449B-A2EF13CC70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r="20413"/>
          <a:stretch/>
        </p:blipFill>
        <p:spPr>
          <a:xfrm>
            <a:off x="9324975" y="2056715"/>
            <a:ext cx="1762125" cy="2047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523D72-650C-F598-81E5-4EE037195AA2}"/>
              </a:ext>
            </a:extLst>
          </p:cNvPr>
          <p:cNvSpPr txBox="1"/>
          <p:nvPr/>
        </p:nvSpPr>
        <p:spPr>
          <a:xfrm>
            <a:off x="8382000" y="5057775"/>
            <a:ext cx="3261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Let’s try this:</a:t>
            </a:r>
          </a:p>
          <a:p>
            <a:r>
              <a:rPr lang="en-GB" dirty="0">
                <a:hlinkClick r:id="rId4"/>
              </a:rPr>
              <a:t>http://heimanlab.com/cut2.html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2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1152E4-31ED-DB04-7FD2-F3261216A1C7}"/>
              </a:ext>
            </a:extLst>
          </p:cNvPr>
          <p:cNvSpPr txBox="1"/>
          <p:nvPr/>
        </p:nvSpPr>
        <p:spPr>
          <a:xfrm>
            <a:off x="971550" y="847725"/>
            <a:ext cx="195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insert?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4641A4-55FC-F8C8-BA15-17312AA450EE}"/>
              </a:ext>
            </a:extLst>
          </p:cNvPr>
          <p:cNvSpPr txBox="1"/>
          <p:nvPr/>
        </p:nvSpPr>
        <p:spPr>
          <a:xfrm>
            <a:off x="1076325" y="1631131"/>
            <a:ext cx="6096000" cy="3415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GATACCTACAGCGTGAGCTATGAGAAAGCGCCACGCTTCCCGAAGGGAGAAAGGCGGACAGGTATCCGGTAAGCGGCAGGGTCGGAACAGGAGAGCGCACGAGGGAGCTTCCAGGGGGAAACGCCTGGTATCTTTATAGTCCTGTCGGGTTTCGCCACCTCTGACTTGAGCGTCGATTTTTGTGATGCTCGTCAGGGGGGCGGAGCCTATGGAAAAACGCCAGCAACGCGGCCTTTTTACGGTTCCTGGCCTTTTGCTGGCCTTTTGCTCACATGTTCTTTCCTGCGTTATCCCCTGATTCTGTGGATAACCGTATTACCGCCTTTGAGTGAGCTGATACCGCTCGCCGCAGCCGAACGACCGAGCGCAGCGAGTCAGTGAGCGAGGAAGCGGAAGAGCGCCCAATACGCAAACCGCCTCTCCCCGCGCGTTGGCCGATTCATTAATGCAGCTGGCACGACAGGTTTCCCGACTGGAAAGCGGGCAGTGAGCGCAACGCAATTAATGTGAGTTAGCTCACTCATTAGGCACCCCAGGCTTTACACTTTATGCTTCCGGCTCGTATGTTGTGTGGAATTGTGAGCGGATAACAATTTCACACAGGAAACAGCTATGACCATGATTACGCCAAGCTTGCATGCCTGCAGGTCGACTCTAGA</a:t>
            </a:r>
            <a:r>
              <a:rPr lang="en-GB" sz="1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GGATCC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GATGGAACAAGTCTGCGACGTTTTCGATATTTATGCCATATGTGCATGTTGTAAGGTTGAAAGCAAAAATGAGGGGAAAAAAAATGAGGTTTTTAATAACTACACATTTAGAGGTCTAGGAAATAAAGGAGTATTACCATGGAAATGTAATTCCCTAGATATGAAATATTTTTGTGCAGTTACAACATATGTGAATGAATCAAAATATGAAAAATTGAAATATAAGAGATGTAAATATTTAAACAAAGAAACTGTGGATAATGTAAATGATATGCCTAATTCTAAAAAATTACAAAATGTTGTAGTTATGGGAAGAACAAGCTGGGAAAGCATTCCAAAAAAATTTAAACCTTTAAGCAATAG</a:t>
            </a:r>
            <a:r>
              <a:rPr lang="en-GB" sz="1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GGATCC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GGGTACCGAGCTCGAATTCACTGGCCGTCGTTTTACAACGTCGTGACTGGGAAAACCCTGGCGTTACCCAACTTAATCGCCTTGCAGCACATCCCCCTTTCGCCAGCTGGCGTAATAGCGAAGAGGCCCGCACCGATCGCCCTTCCCAACAGTTGCGCAGCCTGAATGGCGAATGGCGCCTGATGCGGTATTTTCTCCTTACGCATCTGTGCGGTATTTCACACCGCATATGGTGCACTCTCAGTACAATCTGCTCTGATGCCGCATAGTTAAGCCAGCCCCGACACCCGCCAACACCCGCTGACGCGCCC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D84C79-B3F5-470C-0FCF-1C592DEAD940}"/>
              </a:ext>
            </a:extLst>
          </p:cNvPr>
          <p:cNvSpPr txBox="1"/>
          <p:nvPr/>
        </p:nvSpPr>
        <p:spPr>
          <a:xfrm>
            <a:off x="8486775" y="2628900"/>
            <a:ext cx="34941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 how about blasting again?</a:t>
            </a:r>
          </a:p>
          <a:p>
            <a:endParaRPr lang="en-GB" dirty="0"/>
          </a:p>
          <a:p>
            <a:r>
              <a:rPr lang="en-GB" dirty="0"/>
              <a:t>What is the gene?</a:t>
            </a:r>
          </a:p>
          <a:p>
            <a:endParaRPr lang="en-GB" dirty="0"/>
          </a:p>
          <a:p>
            <a:r>
              <a:rPr lang="en-GB" dirty="0"/>
              <a:t>What organism is it from?</a:t>
            </a:r>
          </a:p>
          <a:p>
            <a:endParaRPr lang="en-GB" dirty="0"/>
          </a:p>
          <a:p>
            <a:r>
              <a:rPr lang="en-GB" dirty="0"/>
              <a:t>What does it do?</a:t>
            </a:r>
          </a:p>
          <a:p>
            <a:r>
              <a:rPr lang="en-GB" dirty="0"/>
              <a:t>Try: </a:t>
            </a:r>
            <a:r>
              <a:rPr lang="en-GB" dirty="0">
                <a:hlinkClick r:id="rId2"/>
              </a:rPr>
              <a:t>https://www.ncbi.nlm.nih.gov/</a:t>
            </a:r>
            <a:endParaRPr lang="en-GB" dirty="0"/>
          </a:p>
          <a:p>
            <a:endParaRPr lang="en-GB" dirty="0"/>
          </a:p>
          <a:p>
            <a:r>
              <a:rPr lang="en-GB" dirty="0"/>
              <a:t>Anyway, this is a tube to keep!</a:t>
            </a:r>
          </a:p>
        </p:txBody>
      </p:sp>
    </p:spTree>
    <p:extLst>
      <p:ext uri="{BB962C8B-B14F-4D97-AF65-F5344CB8AC3E}">
        <p14:creationId xmlns:p14="http://schemas.microsoft.com/office/powerpoint/2010/main" val="373731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CD109D-BD91-6E77-12A5-66D949E0EA7D}"/>
              </a:ext>
            </a:extLst>
          </p:cNvPr>
          <p:cNvSpPr txBox="1"/>
          <p:nvPr/>
        </p:nvSpPr>
        <p:spPr>
          <a:xfrm>
            <a:off x="981075" y="771525"/>
            <a:ext cx="84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PART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8F3A41-0083-A6B2-10D7-623C5E406E62}"/>
              </a:ext>
            </a:extLst>
          </p:cNvPr>
          <p:cNvSpPr txBox="1"/>
          <p:nvPr/>
        </p:nvSpPr>
        <p:spPr>
          <a:xfrm>
            <a:off x="981075" y="146238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friend from the next lab comes to you with a question: we have a patient in the hospital with high recurrent fevers. We’ve done a smear and this is what we got: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5F594-95DA-04BE-A0F4-8A2CC224F5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055" t="2837" r="10389" b="6383"/>
          <a:stretch>
            <a:fillRect/>
          </a:stretch>
        </p:blipFill>
        <p:spPr>
          <a:xfrm rot="5400000">
            <a:off x="8104702" y="327445"/>
            <a:ext cx="2711377" cy="43382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F94488-6994-40B2-E88E-4DCE264D455E}"/>
              </a:ext>
            </a:extLst>
          </p:cNvPr>
          <p:cNvSpPr txBox="1"/>
          <p:nvPr/>
        </p:nvSpPr>
        <p:spPr>
          <a:xfrm>
            <a:off x="981075" y="3962400"/>
            <a:ext cx="9944967" cy="1173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Yes, it is malaria but we put the patient on treatment with Pyrimethamine and there is no improvement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 are getting quite worried about them.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help?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2D174-10F2-A609-2839-C690EEED245F}"/>
              </a:ext>
            </a:extLst>
          </p:cNvPr>
          <p:cNvSpPr txBox="1"/>
          <p:nvPr/>
        </p:nvSpPr>
        <p:spPr>
          <a:xfrm>
            <a:off x="981075" y="5534025"/>
            <a:ext cx="10244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you just recovered your sequence of the DHFR gene, maybe you can, so you ask your friend to provide a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sample from the patient.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17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D29216-44D6-950A-2592-FE0B4DE2078C}"/>
              </a:ext>
            </a:extLst>
          </p:cNvPr>
          <p:cNvSpPr txBox="1"/>
          <p:nvPr/>
        </p:nvSpPr>
        <p:spPr>
          <a:xfrm>
            <a:off x="1305492" y="495300"/>
            <a:ext cx="3132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this you extract total DNA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it contain?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can you do with it?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1AA9B-5196-6F71-03FF-75F4BB39A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58" y="370951"/>
            <a:ext cx="5048875" cy="1772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4E7D63-D25D-CC90-8272-D890DF0F1BC2}"/>
              </a:ext>
            </a:extLst>
          </p:cNvPr>
          <p:cNvSpPr txBox="1"/>
          <p:nvPr/>
        </p:nvSpPr>
        <p:spPr>
          <a:xfrm>
            <a:off x="1305492" y="2676525"/>
            <a:ext cx="8449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You remember that you found this plasmid with a </a:t>
            </a:r>
            <a:r>
              <a:rPr lang="en-GB" i="1" dirty="0" err="1"/>
              <a:t>Palsmodium</a:t>
            </a:r>
            <a:r>
              <a:rPr lang="en-GB" i="1" dirty="0"/>
              <a:t> falciparum </a:t>
            </a:r>
            <a:r>
              <a:rPr lang="en-GB" dirty="0"/>
              <a:t>sequence in it</a:t>
            </a:r>
          </a:p>
          <a:p>
            <a:r>
              <a:rPr lang="en-GB" dirty="0"/>
              <a:t>Could this be useful?</a:t>
            </a:r>
          </a:p>
          <a:p>
            <a:r>
              <a:rPr lang="en-GB" dirty="0"/>
              <a:t>Worth a 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4BEF3-6A6F-09C1-F128-59DCB1290884}"/>
              </a:ext>
            </a:extLst>
          </p:cNvPr>
          <p:cNvSpPr txBox="1"/>
          <p:nvPr/>
        </p:nvSpPr>
        <p:spPr>
          <a:xfrm>
            <a:off x="1305492" y="4076700"/>
            <a:ext cx="567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sequence in your plasmid you can design primers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software can help: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https://www.primer3plus.com/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5AE2EF8-A8C2-DD05-0120-A617C3BFA515}"/>
              </a:ext>
            </a:extLst>
          </p:cNvPr>
          <p:cNvSpPr/>
          <p:nvPr/>
        </p:nvSpPr>
        <p:spPr>
          <a:xfrm>
            <a:off x="10096500" y="2438400"/>
            <a:ext cx="409575" cy="2781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137E7-953B-6B6C-E1B9-984166EFFD54}"/>
              </a:ext>
            </a:extLst>
          </p:cNvPr>
          <p:cNvSpPr txBox="1"/>
          <p:nvPr/>
        </p:nvSpPr>
        <p:spPr>
          <a:xfrm>
            <a:off x="10025410" y="5419725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PCR</a:t>
            </a:r>
          </a:p>
        </p:txBody>
      </p:sp>
    </p:spTree>
    <p:extLst>
      <p:ext uri="{BB962C8B-B14F-4D97-AF65-F5344CB8AC3E}">
        <p14:creationId xmlns:p14="http://schemas.microsoft.com/office/powerpoint/2010/main" val="181557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BA0D77-3885-DD6C-F86E-42ED0C511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91" y="0"/>
            <a:ext cx="4034118" cy="68580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0A13FD1-567E-F669-FF00-C2FF5BBFC667}"/>
              </a:ext>
            </a:extLst>
          </p:cNvPr>
          <p:cNvSpPr/>
          <p:nvPr/>
        </p:nvSpPr>
        <p:spPr>
          <a:xfrm>
            <a:off x="7172325" y="3010971"/>
            <a:ext cx="1219200" cy="523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57216-19A3-348B-7988-83EEC89F0022}"/>
              </a:ext>
            </a:extLst>
          </p:cNvPr>
          <p:cNvSpPr txBox="1"/>
          <p:nvPr/>
        </p:nvSpPr>
        <p:spPr>
          <a:xfrm>
            <a:off x="9352383" y="3088243"/>
            <a:ext cx="119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SEQUENCE</a:t>
            </a:r>
          </a:p>
        </p:txBody>
      </p:sp>
    </p:spTree>
    <p:extLst>
      <p:ext uri="{BB962C8B-B14F-4D97-AF65-F5344CB8AC3E}">
        <p14:creationId xmlns:p14="http://schemas.microsoft.com/office/powerpoint/2010/main" val="13810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9E1D6-A7ED-C015-255F-1674B751CAFE}"/>
              </a:ext>
            </a:extLst>
          </p:cNvPr>
          <p:cNvSpPr txBox="1"/>
          <p:nvPr/>
        </p:nvSpPr>
        <p:spPr>
          <a:xfrm>
            <a:off x="800100" y="723900"/>
            <a:ext cx="2910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SEQUENCE COMES BACK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A170A9-8E40-8714-6AB0-1C2651AAA985}"/>
              </a:ext>
            </a:extLst>
          </p:cNvPr>
          <p:cNvSpPr txBox="1"/>
          <p:nvPr/>
        </p:nvSpPr>
        <p:spPr>
          <a:xfrm>
            <a:off x="742950" y="1241189"/>
            <a:ext cx="60960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GATGGAACAAGTCTGCGACGTTTTCGATATTTATGCCATATGTGCATGTTGTAAGGTTGAAAGCAAAAATGAGGGGAAAAAAAATGAGGTTTTTAATAACTACACATTTAGAGGTCTAGGAAATAAAGGAGTATTACCATGGAAATGTAATTCCCTAGATATGAAATATTTTTGTGCAGTTACAACATATGTGAATGAATCAAAATATGAAAAATTGAAATATAAGAGATGTAAATATTTAAACAAAGAAACTGTGGATAATGTAAATGATATGCCTAATTCTAAAAAATTACAAAATGTTGTAGTTATGGGAAGAACAAACTGGGAAAGCATTCCAAAAAAATTTAAACCTTTAAGCAATAG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E00C9-D088-DAC0-6BD3-9942A6A3623D}"/>
              </a:ext>
            </a:extLst>
          </p:cNvPr>
          <p:cNvSpPr txBox="1"/>
          <p:nvPr/>
        </p:nvSpPr>
        <p:spPr>
          <a:xfrm>
            <a:off x="800100" y="2828925"/>
            <a:ext cx="4841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now you should know what to do with it right?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BLAST!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F6BF1-FD5C-A866-A0C9-D1A80B9F62D1}"/>
              </a:ext>
            </a:extLst>
          </p:cNvPr>
          <p:cNvSpPr txBox="1"/>
          <p:nvPr/>
        </p:nvSpPr>
        <p:spPr>
          <a:xfrm>
            <a:off x="800100" y="4111570"/>
            <a:ext cx="41561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finding?</a:t>
            </a:r>
          </a:p>
          <a:p>
            <a:endParaRPr lang="en-GB" dirty="0"/>
          </a:p>
          <a:p>
            <a:r>
              <a:rPr lang="en-GB" dirty="0"/>
              <a:t>What does the protein look like?</a:t>
            </a:r>
          </a:p>
          <a:p>
            <a:r>
              <a:rPr lang="en-GB" dirty="0"/>
              <a:t>Try this: </a:t>
            </a:r>
            <a:r>
              <a:rPr lang="en-GB" dirty="0">
                <a:hlinkClick r:id="rId2"/>
              </a:rPr>
              <a:t>https://web.expasy.org/translate/</a:t>
            </a:r>
            <a:endParaRPr lang="en-GB" dirty="0"/>
          </a:p>
          <a:p>
            <a:endParaRPr lang="en-GB" dirty="0"/>
          </a:p>
          <a:p>
            <a:r>
              <a:rPr lang="en-GB" dirty="0"/>
              <a:t>Blast the translation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9760C-1802-1302-46EB-024E6AC078BA}"/>
              </a:ext>
            </a:extLst>
          </p:cNvPr>
          <p:cNvSpPr txBox="1"/>
          <p:nvPr/>
        </p:nvSpPr>
        <p:spPr>
          <a:xfrm>
            <a:off x="7008648" y="6024563"/>
            <a:ext cx="438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recommendation to your friend?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753D45-FDC9-958F-DDFC-7B5EDBA18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99" y="1176337"/>
            <a:ext cx="52578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478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Alena Pance</dc:creator>
  <cp:lastModifiedBy>Alena Pance</cp:lastModifiedBy>
  <cp:revision>8</cp:revision>
  <dcterms:created xsi:type="dcterms:W3CDTF">2023-02-28T17:57:50Z</dcterms:created>
  <dcterms:modified xsi:type="dcterms:W3CDTF">2024-07-01T11:36:01Z</dcterms:modified>
</cp:coreProperties>
</file>